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8" r:id="rId1"/>
    <p:sldMasterId id="2147483697" r:id="rId2"/>
  </p:sldMasterIdLst>
  <p:sldIdLst>
    <p:sldId id="256" r:id="rId3"/>
    <p:sldId id="269" r:id="rId4"/>
    <p:sldId id="295" r:id="rId5"/>
    <p:sldId id="300" r:id="rId6"/>
    <p:sldId id="301" r:id="rId7"/>
    <p:sldId id="306" r:id="rId8"/>
    <p:sldId id="302" r:id="rId9"/>
    <p:sldId id="307" r:id="rId10"/>
    <p:sldId id="308" r:id="rId11"/>
    <p:sldId id="309" r:id="rId12"/>
    <p:sldId id="310" r:id="rId13"/>
    <p:sldId id="311" r:id="rId14"/>
    <p:sldId id="313" r:id="rId15"/>
    <p:sldId id="312" r:id="rId16"/>
    <p:sldId id="314" r:id="rId17"/>
    <p:sldId id="315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Estilo clar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14" autoAdjust="0"/>
    <p:restoredTop sz="94660"/>
  </p:normalViewPr>
  <p:slideViewPr>
    <p:cSldViewPr snapToGrid="0">
      <p:cViewPr varScale="1">
        <p:scale>
          <a:sx n="87" d="100"/>
          <a:sy n="87" d="100"/>
        </p:scale>
        <p:origin x="56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60CED1A-E3B6-4B69-8459-CE9838DD47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8597F11-CC88-42E5-81E7-6BCDCF75AD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6B5CCD6-9905-4601-8EAD-0849CB5BD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12/20/2019</a:t>
            </a:fld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84058A8-DD4B-494C-A735-5F0300682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04ECF4E-D16A-4FB5-BCD7-C8899BE1F1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74428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B61C6F0-8FC6-4A55-9E9C-655F538A0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529D0A40-034F-4A12-875B-750427CDFF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B9E6649-0720-4CF0-98C8-C9E50030FD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smtClean="0"/>
              <a:t>12/20/2019</a:t>
            </a:fld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B853592-4004-4330-99AF-D5BAFD74F1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BA4D332-4473-4D88-B43B-7F0E548FC6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25207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0B3802C1-9F7B-4ABE-A5E8-41A1358B0C0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3F9BC7A6-87E4-46EA-8181-48F1F394DD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B46F261-D38C-49BD-8EF1-E2917377FA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12/20/2019</a:t>
            </a:fld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C379060-CF11-42E7-9465-DD8E0BD1D4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8140755-E196-4D49-9795-45E7E35BE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24828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8794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2239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71652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smtClean="0"/>
              <a:t>12/20/2019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570399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12/20/2019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55996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12/20/2019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079998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12/20/2019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493843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12/20/2019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2613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4400E85-E795-4025-8D78-E076809E0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A93A4A4-4FCC-4E4D-BD2E-85C69F1ECD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BCAA442-C94D-451D-A6BF-C00B5D2437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12/20/2019</a:t>
            </a:fld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F6D875C-393D-481E-B945-5663FCF731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66955B0-C707-444B-837C-F205056F1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35806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12/20/2019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905392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247837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3662897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712082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66921092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015408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smtClean="0"/>
              <a:t>12/20/2019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287319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95504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197C3E-2FD4-4E25-9DD5-F8CDA6CC5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8E665E0-FECB-4C0C-88E2-E30243FAD1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1052414-0B2A-474B-85F8-8259C59AF7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12/20/2019</a:t>
            </a:fld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621221E-E68E-46A6-8162-455FE72065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A1EC05D-4445-4A31-A7E2-62D20FE9EB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91695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4A4BE0-DFD8-43A4-AE40-A85394E50A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EE6EBBB-CF86-419A-8E03-B87BDB9F01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CE9CCA7-C60F-46A1-B9F2-CDA5357C9C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EB575F8-E1C6-40CF-9597-57306EA62F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smtClean="0"/>
              <a:t>12/20/2019</a:t>
            </a:fld>
            <a:endParaRPr lang="en-US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523706C-4416-4A89-85A9-5A7BABCAE1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8DF1CC7-4797-4719-A4AE-B0A04F6311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94873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958F02-FF75-4EA6-951F-27C625AFB9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AD7F4D6-D857-43E6-A360-136FAD7816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61961F68-CC1D-4706-9EA7-B93299C1EB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BAD1A600-D9F4-44C8-BC8D-DAC0C7062E8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48C88C0E-B988-42EE-BCF6-83537D62555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4A4D3567-71D7-444B-BD28-1C95241ABB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12/20/2019</a:t>
            </a:fld>
            <a:endParaRPr lang="en-US" dirty="0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37CBDD4E-C0BE-41AB-98C9-14560161D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F020BACF-B482-424D-978B-93FD491A4C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92836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91F4EEF-3BDF-4511-B4EA-F1768E1A2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7F3B9C0B-5515-433B-A5A8-C56DAD080B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12/20/2019</a:t>
            </a:fld>
            <a:endParaRPr lang="en-US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C53094F4-88D8-467F-A532-8980096859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7F79AFF5-B357-4632-8393-F043168413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65910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34680DC7-47B3-4C95-A8D9-D5E3EE70AC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12/20/2019</a:t>
            </a:fld>
            <a:endParaRPr lang="en-U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A33CEC4E-CEBA-4329-AFE0-7E51943EB3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7439824-675E-4573-917C-B857E6E924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15554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CE257E-BDC0-4190-95CA-ED09372A7C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35476F6-C17F-4CFA-B42B-6C5AD84152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72531AB7-015A-4CB5-82E9-39875FA9A4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A89E6C5E-5692-49C1-A49B-C60A36A708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12/20/2019</a:t>
            </a:fld>
            <a:endParaRPr lang="en-US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E7DD4A2-B42D-49B1-8839-66464D08A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FD9C527-BBB9-4287-BC85-561E0ABAEA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36952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42255E0-CA71-4F7D-A7D0-DF95D332AE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3E397703-4081-4A44-B009-5B66FD71B6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95079D9-49D4-4EA8-80AD-4B6484C27F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5772FC6-80BB-48AE-9AE1-23C5843601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12/20/2019</a:t>
            </a:fld>
            <a:endParaRPr lang="en-US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26D1EC6-4A04-453E-8307-DD115F4B67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CBADEDB-7B64-445C-873F-08FA0B6A0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70735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FE5184AF-8B83-44F2-8AE9-9F0DDD358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B8712DC-4EAC-4BF7-97CF-3E4AF493C8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E5D7023-4711-4306-A887-B4571C7653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12/20/2019</a:t>
            </a:fld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B76DA07-5237-4862-AA91-751A777191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D23F19B-DEE0-49A7-8053-8DEF10C00D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31865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12/20/2019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30303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  <p:sldLayoutId id="2147483709" r:id="rId12"/>
    <p:sldLayoutId id="2147483710" r:id="rId13"/>
    <p:sldLayoutId id="2147483711" r:id="rId14"/>
    <p:sldLayoutId id="2147483712" r:id="rId15"/>
    <p:sldLayoutId id="2147483713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Rectangle 78">
            <a:extLst>
              <a:ext uri="{FF2B5EF4-FFF2-40B4-BE49-F238E27FC236}">
                <a16:creationId xmlns:a16="http://schemas.microsoft.com/office/drawing/2014/main" id="{ACBE1851-2230-47A9-B000-CE9046EA6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rgbClr val="487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34276" y="803705"/>
            <a:ext cx="4208656" cy="303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5400" kern="1200">
                <a:ln w="0"/>
                <a:solidFill>
                  <a:srgbClr val="FFFF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Densidad</a:t>
            </a:r>
            <a:r>
              <a:rPr lang="en-US" sz="5400" kern="1200" dirty="0">
                <a:ln w="0"/>
                <a:solidFill>
                  <a:srgbClr val="FFFF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 kernel</a:t>
            </a:r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23B93832-6514-44F4-849B-5EE2C8A233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6679" y="3928939"/>
            <a:ext cx="3931920" cy="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agen 4" descr="Imagen que contiene texto&#10;&#10;Descripción generada automáticamente">
            <a:extLst>
              <a:ext uri="{FF2B5EF4-FFF2-40B4-BE49-F238E27FC236}">
                <a16:creationId xmlns:a16="http://schemas.microsoft.com/office/drawing/2014/main" id="{4BCEAEF2-0B11-41D8-B68A-0EFDFC67A4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1621" y="1445647"/>
            <a:ext cx="5918323" cy="3966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2093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62423CA5-E2E1-4789-B759-9906C1C940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4660126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77" name="Isosceles Triangle 76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660127" y="-3"/>
            <a:ext cx="1056745" cy="6858001"/>
          </a:xfrm>
          <a:prstGeom prst="triangle">
            <a:avLst>
              <a:gd name="adj" fmla="val 100000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B9267C3-E1D6-40B9-A6EC-A4D0BB270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754" y="643467"/>
            <a:ext cx="4203045" cy="1375608"/>
          </a:xfrm>
        </p:spPr>
        <p:txBody>
          <a:bodyPr anchor="ctr">
            <a:normAutofit/>
          </a:bodyPr>
          <a:lstStyle/>
          <a:p>
            <a:r>
              <a:rPr lang="es-ES" sz="36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¿En qué se diferencian?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36A2DA2D-AD6F-4253-8DB1-A84FE46934F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4736" y="2293145"/>
                <a:ext cx="5931264" cy="344011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s-ES" sz="1600" b="1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Kernel </a:t>
                </a:r>
                <a:r>
                  <a:rPr lang="es-ES" sz="1600" b="1" dirty="0" err="1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Cuártico</a:t>
                </a:r>
                <a:r>
                  <a:rPr lang="es-ES" sz="1600" b="1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(</a:t>
                </a:r>
                <a:r>
                  <a:rPr lang="es-ES" sz="1600" b="1" dirty="0" err="1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Biweight</a:t>
                </a:r>
                <a:r>
                  <a:rPr lang="es-ES" sz="1600" b="1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):  </a:t>
                </a:r>
                <a14:m>
                  <m:oMath xmlns:m="http://schemas.openxmlformats.org/officeDocument/2006/math">
                    <m:r>
                      <a:rPr lang="es-ES" sz="1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𝐾</m:t>
                    </m:r>
                    <m:r>
                      <a:rPr lang="es-ES" sz="1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s-ES" sz="1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𝑢</m:t>
                    </m:r>
                    <m:r>
                      <a:rPr lang="es-ES" sz="1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)=</m:t>
                    </m:r>
                    <m:f>
                      <m:fPr>
                        <m:ctrlPr>
                          <a:rPr lang="es-E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s-E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15</m:t>
                        </m:r>
                      </m:num>
                      <m:den>
                        <m:r>
                          <a:rPr lang="es-E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16</m:t>
                        </m:r>
                      </m:den>
                    </m:f>
                    <m:d>
                      <m:dPr>
                        <m:ctrlPr>
                          <a:rPr lang="es-E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s-E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1−</m:t>
                        </m:r>
                        <m:sSup>
                          <m:sSupPr>
                            <m:ctrlPr>
                              <a:rPr lang="es-E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s-E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s-E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s-ES" sz="1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𝐼</m:t>
                    </m:r>
                    <m:d>
                      <m:dPr>
                        <m:begChr m:val="{"/>
                        <m:endChr m:val="}"/>
                        <m:ctrlPr>
                          <a:rPr lang="es-E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s-E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s-E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𝑢</m:t>
                            </m:r>
                          </m:e>
                        </m:d>
                        <m:r>
                          <a:rPr lang="es-E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≤1</m:t>
                        </m:r>
                      </m:e>
                    </m:d>
                  </m:oMath>
                </a14:m>
                <a:r>
                  <a:rPr lang="es-ES" sz="16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</a:p>
              <a:p>
                <a:pPr marL="0" indent="0">
                  <a:buNone/>
                </a:pPr>
                <a:endParaRPr lang="es-ES" sz="16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36A2DA2D-AD6F-4253-8DB1-A84FE46934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4736" y="2293145"/>
                <a:ext cx="5931264" cy="3440110"/>
              </a:xfrm>
              <a:blipFill>
                <a:blip r:embed="rId2"/>
                <a:stretch>
                  <a:fillRect l="-514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Isosceles Triangle 78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55696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pic>
        <p:nvPicPr>
          <p:cNvPr id="9218" name="Picture 2" descr="Kernel quartic.svg">
            <a:extLst>
              <a:ext uri="{FF2B5EF4-FFF2-40B4-BE49-F238E27FC236}">
                <a16:creationId xmlns:a16="http://schemas.microsoft.com/office/drawing/2014/main" id="{C9A65AB0-3A15-4A93-97CD-9F83EEEEFB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355992"/>
            <a:ext cx="5154305" cy="4091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95790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62423CA5-E2E1-4789-B759-9906C1C940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4660126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77" name="Isosceles Triangle 76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660127" y="-3"/>
            <a:ext cx="1056745" cy="6858001"/>
          </a:xfrm>
          <a:prstGeom prst="triangle">
            <a:avLst>
              <a:gd name="adj" fmla="val 100000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B9267C3-E1D6-40B9-A6EC-A4D0BB270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754" y="643467"/>
            <a:ext cx="4203045" cy="1375608"/>
          </a:xfrm>
        </p:spPr>
        <p:txBody>
          <a:bodyPr anchor="ctr">
            <a:normAutofit/>
          </a:bodyPr>
          <a:lstStyle/>
          <a:p>
            <a:r>
              <a:rPr lang="es-ES" sz="36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¿En qué se diferencian?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36A2DA2D-AD6F-4253-8DB1-A84FE46934F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43866" y="2293145"/>
                <a:ext cx="5931264" cy="344011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s-ES" b="1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Kernel </a:t>
                </a:r>
                <a:r>
                  <a:rPr lang="es-ES" b="1" dirty="0" err="1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Gausiano</a:t>
                </a:r>
                <a:r>
                  <a:rPr lang="es-ES" b="1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:  </a:t>
                </a:r>
                <a14:m>
                  <m:oMath xmlns:m="http://schemas.openxmlformats.org/officeDocument/2006/math">
                    <m:r>
                      <a:rPr lang="es-ES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𝐾</m:t>
                    </m:r>
                    <m:r>
                      <a:rPr lang="es-ES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s-ES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𝑢</m:t>
                    </m:r>
                    <m:r>
                      <a:rPr lang="es-ES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)=</m:t>
                    </m:r>
                    <m:f>
                      <m:fPr>
                        <m:ctrlPr>
                          <a:rPr lang="es-E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s-E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s-E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radPr>
                          <m:deg/>
                          <m:e>
                            <m:r>
                              <a:rPr lang="es-E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  <m:r>
                              <a:rPr lang="es-E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𝜋</m:t>
                            </m:r>
                          </m:e>
                        </m:rad>
                      </m:den>
                    </m:f>
                    <m:func>
                      <m:funcPr>
                        <m:ctrlPr>
                          <a:rPr lang="es-E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s-ES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s-E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s-E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s-E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s-E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E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𝑢</m:t>
                                    </m:r>
                                  </m:e>
                                  <m:sup>
                                    <m:r>
                                      <a:rPr lang="es-E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s-E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e>
                    </m:func>
                  </m:oMath>
                </a14:m>
                <a:endParaRPr lang="es-ES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36A2DA2D-AD6F-4253-8DB1-A84FE46934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43866" y="2293145"/>
                <a:ext cx="5931264" cy="3440110"/>
              </a:xfrm>
              <a:blipFill>
                <a:blip r:embed="rId2"/>
                <a:stretch>
                  <a:fillRect l="-822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Isosceles Triangle 78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55696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pic>
        <p:nvPicPr>
          <p:cNvPr id="10242" name="Picture 2" descr="Kernel exponential.svg">
            <a:extLst>
              <a:ext uri="{FF2B5EF4-FFF2-40B4-BE49-F238E27FC236}">
                <a16:creationId xmlns:a16="http://schemas.microsoft.com/office/drawing/2014/main" id="{82B52C85-1A88-48CF-BF17-2DADA1B5FC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370927"/>
            <a:ext cx="5166972" cy="4116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68247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9267C3-E1D6-40B9-A6EC-A4D0BB270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latin typeface="Calibri" panose="020F0502020204030204" pitchFamily="34" charset="0"/>
                <a:cs typeface="Calibri" panose="020F0502020204030204" pitchFamily="34" charset="0"/>
              </a:rPr>
              <a:t>¿Qué es el parámetro h dentro del estimador </a:t>
            </a:r>
            <a:r>
              <a:rPr lang="es-ES" dirty="0" err="1">
                <a:latin typeface="Calibri" panose="020F0502020204030204" pitchFamily="34" charset="0"/>
                <a:cs typeface="Calibri" panose="020F0502020204030204" pitchFamily="34" charset="0"/>
              </a:rPr>
              <a:t>kernel</a:t>
            </a:r>
            <a:r>
              <a:rPr lang="es-ES" dirty="0">
                <a:latin typeface="Calibri" panose="020F0502020204030204" pitchFamily="34" charset="0"/>
                <a:cs typeface="Calibri" panose="020F0502020204030204" pitchFamily="34" charset="0"/>
              </a:rPr>
              <a:t>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36A2DA2D-AD6F-4253-8DB1-A84FE46934F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77334" y="2446740"/>
                <a:ext cx="8596668" cy="426792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s-ES" sz="20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La forma general que tiene un estimador </a:t>
                </a:r>
                <a:r>
                  <a:rPr lang="es-ES" sz="2000" dirty="0" err="1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kernel</a:t>
                </a:r>
                <a:r>
                  <a:rPr lang="es-ES" sz="20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de la densidad de una variable aleatoria </a:t>
                </a:r>
                <a14:m>
                  <m:oMath xmlns:m="http://schemas.openxmlformats.org/officeDocument/2006/math">
                    <m:r>
                      <a:rPr lang="es-ES" sz="2000" b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𝐱</m:t>
                    </m:r>
                    <m:r>
                      <a:rPr lang="es-E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s-E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s-E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s-E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s-E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s-E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s-E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s-ES" sz="2000" b="1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es: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s-ES" sz="20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accPr>
                            <m:e>
                              <m:r>
                                <a:rPr lang="es-E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𝑓</m:t>
                              </m:r>
                            </m:e>
                          </m:acc>
                        </m:e>
                        <m:sub>
                          <m:r>
                            <a:rPr lang="es-ES" sz="2000" b="1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𝒉</m:t>
                          </m:r>
                        </m:sub>
                      </m:sSub>
                      <m:d>
                        <m:dPr>
                          <m:ctrlPr>
                            <a:rPr lang="es-E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s-E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𝑥</m:t>
                          </m:r>
                        </m:e>
                      </m:d>
                      <m:r>
                        <a:rPr lang="es-E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f>
                        <m:fPr>
                          <m:ctrlPr>
                            <a:rPr lang="es-E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r>
                            <a:rPr lang="es-E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s-E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𝑛</m:t>
                          </m:r>
                          <m:r>
                            <a:rPr lang="es-ES" sz="2000" b="1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𝒉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s-E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s-E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𝑖</m:t>
                          </m:r>
                          <m:r>
                            <a:rPr lang="es-E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s-E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𝑛</m:t>
                          </m:r>
                        </m:sup>
                        <m:e>
                          <m:r>
                            <a:rPr lang="es-E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𝐾</m:t>
                          </m:r>
                          <m:d>
                            <m:dPr>
                              <m:ctrlPr>
                                <a:rPr lang="es-E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s-ES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es-ES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  <m:r>
                                    <a:rPr lang="es-ES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s-ES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s-ES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s-ES" sz="2000" b="1" i="1" smtClean="0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𝒉</m:t>
                                  </m:r>
                                </m:den>
                              </m:f>
                            </m:e>
                          </m:d>
                        </m:e>
                      </m:nary>
                    </m:oMath>
                  </m:oMathPara>
                </a14:m>
                <a:endParaRPr lang="es-ES" sz="20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>
                  <a:buNone/>
                </a:pPr>
                <a:endParaRPr lang="es-ES" sz="20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es-ES" sz="20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>
                  <a:buNone/>
                </a:pPr>
                <a:r>
                  <a:rPr lang="es-ES" sz="2000" i="1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Donde </a:t>
                </a:r>
                <a14:m>
                  <m:oMath xmlns:m="http://schemas.openxmlformats.org/officeDocument/2006/math">
                    <m:r>
                      <a:rPr lang="es-E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𝐾</m:t>
                    </m:r>
                    <m:r>
                      <a:rPr lang="es-E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(⋅)</m:t>
                    </m:r>
                    <m:r>
                      <a:rPr lang="es-E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r>
                  <a:rPr lang="es-ES" sz="2000" i="1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es la </a:t>
                </a:r>
                <a:r>
                  <a:rPr lang="es-ES" sz="2000" i="1" dirty="0">
                    <a:solidFill>
                      <a:srgbClr val="FFC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función </a:t>
                </a:r>
                <a:r>
                  <a:rPr lang="es-ES" sz="2000" i="1" dirty="0" err="1">
                    <a:solidFill>
                      <a:srgbClr val="FFC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kernel</a:t>
                </a:r>
                <a:r>
                  <a:rPr lang="es-ES" sz="2000" i="1" dirty="0">
                    <a:solidFill>
                      <a:srgbClr val="FFC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marL="0" indent="0">
                  <a:buNone/>
                </a:pPr>
                <a:endParaRPr lang="es-ES" sz="2000" b="1" i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s-ES" sz="2000" b="1" i="1">
                        <a:solidFill>
                          <a:srgbClr val="92D05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𝒉</m:t>
                    </m:r>
                  </m:oMath>
                </a14:m>
                <a:r>
                  <a:rPr lang="es-ES" sz="2000" i="1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: Se llama ancho de banda (</a:t>
                </a:r>
                <a:r>
                  <a:rPr lang="es-ES" sz="2000" i="1" dirty="0" err="1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bandwidth</a:t>
                </a:r>
                <a:r>
                  <a:rPr lang="es-ES" sz="2000" i="1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)</a:t>
                </a:r>
              </a:p>
            </p:txBody>
          </p:sp>
        </mc:Choice>
        <mc:Fallback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36A2DA2D-AD6F-4253-8DB1-A84FE46934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7334" y="2446740"/>
                <a:ext cx="8596668" cy="4267920"/>
              </a:xfrm>
              <a:blipFill>
                <a:blip r:embed="rId2"/>
                <a:stretch>
                  <a:fillRect l="-709" t="-714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579746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62423CA5-E2E1-4789-B759-9906C1C940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4660126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77" name="Isosceles Triangle 76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660127" y="-3"/>
            <a:ext cx="1056745" cy="6858001"/>
          </a:xfrm>
          <a:prstGeom prst="triangle">
            <a:avLst>
              <a:gd name="adj" fmla="val 100000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B9267C3-E1D6-40B9-A6EC-A4D0BB270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754" y="643467"/>
            <a:ext cx="4203045" cy="1375608"/>
          </a:xfrm>
        </p:spPr>
        <p:txBody>
          <a:bodyPr anchor="ctr">
            <a:normAutofit/>
          </a:bodyPr>
          <a:lstStyle/>
          <a:p>
            <a:r>
              <a:rPr lang="es-ES" sz="3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¿En qué afecta el </a:t>
            </a:r>
            <a:r>
              <a:rPr lang="es-ES" sz="36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bandwidth</a:t>
            </a:r>
            <a:r>
              <a:rPr lang="es-ES" sz="3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?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6A2DA2D-AD6F-4253-8DB1-A84FE46934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754" y="2662542"/>
            <a:ext cx="5931264" cy="34401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 la estimación final de la densidad </a:t>
            </a:r>
            <a:endParaRPr lang="es-ES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9" name="Isosceles Triangle 78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55696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pic>
        <p:nvPicPr>
          <p:cNvPr id="11266" name="Picture 2" descr="Resultado de imagen de kernel density estimate different bandwidth&quot;">
            <a:extLst>
              <a:ext uri="{FF2B5EF4-FFF2-40B4-BE49-F238E27FC236}">
                <a16:creationId xmlns:a16="http://schemas.microsoft.com/office/drawing/2014/main" id="{861B275E-9205-45F7-ABED-EE125DDD31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3396" y="1331271"/>
            <a:ext cx="5876665" cy="4701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9364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9267C3-E1D6-40B9-A6EC-A4D0BB270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latin typeface="Calibri" panose="020F0502020204030204" pitchFamily="34" charset="0"/>
                <a:cs typeface="Calibri" panose="020F0502020204030204" pitchFamily="34" charset="0"/>
              </a:rPr>
              <a:t>Error cuadrático medio de integración - MISE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36A2DA2D-AD6F-4253-8DB1-A84FE46934F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77333" y="1719617"/>
                <a:ext cx="9449305" cy="4981433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s-ES" sz="2000" b="1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𝒉</m:t>
                    </m:r>
                  </m:oMath>
                </a14:m>
                <a:r>
                  <a:rPr lang="es-ES" sz="2000" b="1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s-ES" sz="20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se selecciona haciendo que minimice el</a:t>
                </a:r>
                <a:r>
                  <a:rPr lang="es-ES" sz="2000" b="1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s-ES" sz="2000" dirty="0">
                    <a:solidFill>
                      <a:srgbClr val="92D05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Error cuadrático medio de integración </a:t>
                </a:r>
                <a:r>
                  <a:rPr lang="es-ES" sz="20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(Mean </a:t>
                </a:r>
                <a:r>
                  <a:rPr lang="es-ES" sz="2000" dirty="0" err="1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integrated</a:t>
                </a:r>
                <a:r>
                  <a:rPr lang="es-ES" sz="20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s-ES" sz="2000" dirty="0" err="1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squared</a:t>
                </a:r>
                <a:r>
                  <a:rPr lang="es-ES" sz="20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error):</a:t>
                </a:r>
              </a:p>
              <a:p>
                <a:pPr marL="0" indent="0">
                  <a:buNone/>
                </a:pPr>
                <a:endParaRPr lang="es-ES" sz="2000" b="0" i="1" dirty="0">
                  <a:solidFill>
                    <a:schemeClr val="bg1"/>
                  </a:solidFill>
                  <a:latin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𝑀𝐼𝑆𝐸</m:t>
                      </m:r>
                      <m:r>
                        <a:rPr lang="es-E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(</m:t>
                      </m:r>
                      <m:r>
                        <a:rPr lang="es-E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h</m:t>
                      </m:r>
                      <m:r>
                        <a:rPr lang="es-E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)=</m:t>
                      </m:r>
                      <m:r>
                        <a:rPr lang="es-E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s-E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s-E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p>
                                <m:sSupPr>
                                  <m:ctrlPr>
                                    <a:rPr lang="es-ES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s-ES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s-ES" sz="20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es-ES" sz="2000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cs typeface="Calibri" panose="020F0502020204030204" pitchFamily="34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s-ES" sz="2000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cs typeface="Calibri" panose="020F0502020204030204" pitchFamily="34" charset="0"/>
                                                </a:rPr>
                                                <m:t>𝑓</m:t>
                                              </m:r>
                                            </m:e>
                                            <m:sub>
                                              <m:r>
                                                <a:rPr lang="es-ES" sz="2000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cs typeface="Calibri" panose="020F0502020204030204" pitchFamily="34" charset="0"/>
                                                </a:rPr>
                                                <m:t>h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  <m:d>
                                        <m:dPr>
                                          <m:ctrlPr>
                                            <a:rPr lang="es-ES" sz="20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s-ES" sz="20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  <m:r>
                                        <a:rPr lang="es-ES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−</m:t>
                                      </m:r>
                                      <m:r>
                                        <a:rPr lang="es-ES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𝑓</m:t>
                                      </m:r>
                                      <m:d>
                                        <m:dPr>
                                          <m:ctrlPr>
                                            <a:rPr lang="es-ES" sz="20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s-ES" sz="20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s-ES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s-E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𝑑𝑥</m:t>
                              </m:r>
                            </m:e>
                          </m:nary>
                        </m:e>
                      </m:d>
                    </m:oMath>
                  </m:oMathPara>
                </a14:m>
                <a:endParaRPr lang="es-ES" sz="20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>
                  <a:buNone/>
                </a:pPr>
                <a:endParaRPr lang="es-ES" sz="20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>
                  <a:buNone/>
                </a:pPr>
                <a:r>
                  <a:rPr lang="es-ES" sz="2000" i="1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Donde </a:t>
                </a:r>
                <a14:m>
                  <m:oMath xmlns:m="http://schemas.openxmlformats.org/officeDocument/2006/math">
                    <m:r>
                      <a:rPr lang="es-E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𝑓</m:t>
                    </m:r>
                    <m:d>
                      <m:dPr>
                        <m:ctrlPr>
                          <a:rPr lang="es-E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s-E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s-ES" sz="2000" i="1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es la </a:t>
                </a:r>
                <a:r>
                  <a:rPr lang="es-ES" sz="2000" i="1" dirty="0">
                    <a:solidFill>
                      <a:srgbClr val="FFC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función de densidad de la variable univariante </a:t>
                </a:r>
                <a14:m>
                  <m:oMath xmlns:m="http://schemas.openxmlformats.org/officeDocument/2006/math">
                    <m:r>
                      <a:rPr lang="es-ES" sz="2000" b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𝐱</m:t>
                    </m:r>
                  </m:oMath>
                </a14:m>
                <a:r>
                  <a:rPr lang="es-ES" sz="2000" i="1" dirty="0">
                    <a:solidFill>
                      <a:srgbClr val="FFC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marL="0" indent="0">
                  <a:buNone/>
                </a:pPr>
                <a:r>
                  <a:rPr lang="es-ES" sz="2000" i="1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Si </a:t>
                </a:r>
                <a14:m>
                  <m:oMath xmlns:m="http://schemas.openxmlformats.org/officeDocument/2006/math">
                    <m:r>
                      <a:rPr lang="es-E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𝐾</m:t>
                    </m:r>
                  </m:oMath>
                </a14:m>
                <a:r>
                  <a:rPr lang="es-ES" sz="2000" i="1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es el </a:t>
                </a:r>
                <a:r>
                  <a:rPr lang="es-ES" sz="2000" i="1" dirty="0" err="1">
                    <a:solidFill>
                      <a:srgbClr val="FFC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kernel</a:t>
                </a:r>
                <a:r>
                  <a:rPr lang="es-ES" sz="2000" i="1" dirty="0">
                    <a:solidFill>
                      <a:srgbClr val="FFC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Gaussiano</a:t>
                </a:r>
                <a:r>
                  <a:rPr lang="es-ES" sz="2000" i="1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, minimizar el MISE es aproximadamente equivalente a elegir: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h</m:t>
                      </m:r>
                      <m:r>
                        <a:rPr lang="es-E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sSup>
                        <m:sSupPr>
                          <m:ctrlPr>
                            <a:rPr lang="es-E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s-E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s-ES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es-ES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4</m:t>
                                  </m:r>
                                  <m:sSup>
                                    <m:sSupPr>
                                      <m:ctrlPr>
                                        <a:rPr lang="es-ES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s-ES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s-ES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5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s-ES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3</m:t>
                                  </m:r>
                                  <m:r>
                                    <a:rPr lang="es-ES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𝑛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lang="es-E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fPr>
                            <m:num>
                              <m:r>
                                <a:rPr lang="es-E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s-E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5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s-ES" sz="2000" i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>
                  <a:buNone/>
                </a:pPr>
                <a:endParaRPr lang="es-ES" sz="2000" i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>
                  <a:buNone/>
                </a:pPr>
                <a:r>
                  <a:rPr lang="es-ES" sz="2000" i="1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Donde </a:t>
                </a:r>
                <a14:m>
                  <m:oMath xmlns:m="http://schemas.openxmlformats.org/officeDocument/2006/math">
                    <m:r>
                      <a:rPr lang="es-E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𝑠</m:t>
                    </m:r>
                  </m:oMath>
                </a14:m>
                <a:r>
                  <a:rPr lang="es-ES" sz="2000" i="1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es la desviación estándar de </a:t>
                </a:r>
                <a14:m>
                  <m:oMath xmlns:m="http://schemas.openxmlformats.org/officeDocument/2006/math">
                    <m:r>
                      <a:rPr lang="es-ES" sz="2000" b="1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𝐱</m:t>
                    </m:r>
                  </m:oMath>
                </a14:m>
                <a:r>
                  <a:rPr lang="es-ES" sz="2000" i="1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</p:txBody>
          </p:sp>
        </mc:Choice>
        <mc:Fallback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36A2DA2D-AD6F-4253-8DB1-A84FE46934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7333" y="1719617"/>
                <a:ext cx="9449305" cy="4981433"/>
              </a:xfrm>
              <a:blipFill>
                <a:blip r:embed="rId2"/>
                <a:stretch>
                  <a:fillRect l="-645" t="-1224" b="-245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746156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62423CA5-E2E1-4789-B759-9906C1C940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4660126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77" name="Isosceles Triangle 76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660127" y="-3"/>
            <a:ext cx="1056745" cy="6858001"/>
          </a:xfrm>
          <a:prstGeom prst="triangle">
            <a:avLst>
              <a:gd name="adj" fmla="val 100000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B9267C3-E1D6-40B9-A6EC-A4D0BB270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754" y="643467"/>
            <a:ext cx="4203045" cy="1375608"/>
          </a:xfrm>
        </p:spPr>
        <p:txBody>
          <a:bodyPr anchor="ctr">
            <a:normAutofit/>
          </a:bodyPr>
          <a:lstStyle/>
          <a:p>
            <a:r>
              <a:rPr lang="es-E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Densidad </a:t>
            </a:r>
            <a:r>
              <a:rPr lang="es-ES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kernel</a:t>
            </a:r>
            <a:r>
              <a:rPr lang="es-E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en 2 dimensiones</a:t>
            </a:r>
            <a:endParaRPr lang="es-ES" sz="36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6A2DA2D-AD6F-4253-8DB1-A84FE46934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754" y="2662542"/>
            <a:ext cx="3937059" cy="34401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Podemos estimar la densidad </a:t>
            </a:r>
            <a:r>
              <a:rPr lang="es-ES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kernel</a:t>
            </a:r>
            <a:r>
              <a:rPr lang="es-E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bivariada</a:t>
            </a:r>
            <a:r>
              <a:rPr lang="es-E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entre </a:t>
            </a:r>
            <a:r>
              <a:rPr lang="es-ES" dirty="0">
                <a:solidFill>
                  <a:srgbClr val="92D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dos variables </a:t>
            </a:r>
            <a:r>
              <a:rPr lang="es-E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aleatorias y verlo en un gráfico </a:t>
            </a:r>
            <a:r>
              <a:rPr lang="es-ES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bidimensional</a:t>
            </a:r>
            <a:r>
              <a:rPr lang="es-E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0" indent="0">
              <a:buNone/>
            </a:pPr>
            <a:endParaRPr lang="es-ES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9" name="Isosceles Triangle 78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55696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4BA89674-999A-424B-B635-1DC350E285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2689" y="2019075"/>
            <a:ext cx="4788991" cy="3340861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56E30B88-04DB-4CCC-AD21-B522038DE7CA}"/>
              </a:ext>
            </a:extLst>
          </p:cNvPr>
          <p:cNvSpPr txBox="1"/>
          <p:nvPr/>
        </p:nvSpPr>
        <p:spPr>
          <a:xfrm>
            <a:off x="6996940" y="5554970"/>
            <a:ext cx="5412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Blue: </a:t>
            </a:r>
            <a:r>
              <a:rPr lang="es-ES" dirty="0" err="1"/>
              <a:t>Setosa</a:t>
            </a:r>
            <a:r>
              <a:rPr lang="es-ES" dirty="0"/>
              <a:t> 			Red: </a:t>
            </a:r>
            <a:r>
              <a:rPr lang="es-ES" dirty="0" err="1"/>
              <a:t>Virginica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367729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62423CA5-E2E1-4789-B759-9906C1C940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4660126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77" name="Isosceles Triangle 76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660127" y="-3"/>
            <a:ext cx="1056745" cy="6858001"/>
          </a:xfrm>
          <a:prstGeom prst="triangle">
            <a:avLst>
              <a:gd name="adj" fmla="val 100000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B9267C3-E1D6-40B9-A6EC-A4D0BB270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754" y="643467"/>
            <a:ext cx="4203045" cy="1375608"/>
          </a:xfrm>
        </p:spPr>
        <p:txBody>
          <a:bodyPr anchor="ctr">
            <a:normAutofit/>
          </a:bodyPr>
          <a:lstStyle/>
          <a:p>
            <a:r>
              <a:rPr lang="es-E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Densidad </a:t>
            </a:r>
            <a:r>
              <a:rPr lang="es-ES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kernel</a:t>
            </a:r>
            <a:r>
              <a:rPr lang="es-E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en 3 dimensiones</a:t>
            </a:r>
            <a:endParaRPr lang="es-ES" sz="36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6A2DA2D-AD6F-4253-8DB1-A84FE46934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754" y="2318095"/>
            <a:ext cx="3937059" cy="34401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Podemos estimar la densidad </a:t>
            </a:r>
            <a:r>
              <a:rPr lang="es-ES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kernel</a:t>
            </a:r>
            <a:r>
              <a:rPr lang="es-E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bivariada</a:t>
            </a:r>
            <a:r>
              <a:rPr lang="es-E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entre </a:t>
            </a:r>
            <a:r>
              <a:rPr lang="es-ES" dirty="0">
                <a:solidFill>
                  <a:srgbClr val="92D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dos variables </a:t>
            </a:r>
            <a:r>
              <a:rPr lang="es-E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aleatorias y verlo en un gráfico bidimensional o </a:t>
            </a:r>
            <a:r>
              <a:rPr lang="es-ES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tridimensional</a:t>
            </a:r>
            <a:r>
              <a:rPr lang="es-E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</a:p>
        </p:txBody>
      </p:sp>
      <p:sp>
        <p:nvSpPr>
          <p:cNvPr id="79" name="Isosceles Triangle 78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55696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D8A4B24-FE5A-4641-B544-FD9F2F201F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9958" y="1498182"/>
            <a:ext cx="5686425" cy="4086225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72CF870C-D143-4E7F-A683-8FDDA6ED73A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827" t="14463" r="24099" b="17530"/>
          <a:stretch/>
        </p:blipFill>
        <p:spPr>
          <a:xfrm>
            <a:off x="1030235" y="3785859"/>
            <a:ext cx="2710491" cy="2711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5630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9267C3-E1D6-40B9-A6EC-A4D0BB270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latin typeface="Calibri" panose="020F0502020204030204" pitchFamily="34" charset="0"/>
                <a:cs typeface="Calibri" panose="020F0502020204030204" pitchFamily="34" charset="0"/>
              </a:rPr>
              <a:t>¿Qué es una densidad </a:t>
            </a:r>
            <a:r>
              <a:rPr lang="es-ES" dirty="0" err="1">
                <a:latin typeface="Calibri" panose="020F0502020204030204" pitchFamily="34" charset="0"/>
                <a:cs typeface="Calibri" panose="020F0502020204030204" pitchFamily="34" charset="0"/>
              </a:rPr>
              <a:t>kernel</a:t>
            </a:r>
            <a:r>
              <a:rPr lang="es-ES" dirty="0">
                <a:latin typeface="Calibri" panose="020F0502020204030204" pitchFamily="34" charset="0"/>
                <a:cs typeface="Calibri" panose="020F0502020204030204" pitchFamily="34" charset="0"/>
              </a:rPr>
              <a:t>?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6A2DA2D-AD6F-4253-8DB1-A84FE46934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778000"/>
            <a:ext cx="8596668" cy="42679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sz="2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Es un gráfico que aporta:</a:t>
            </a:r>
          </a:p>
          <a:p>
            <a:r>
              <a:rPr lang="es-ES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 misma información que un histograma.</a:t>
            </a:r>
          </a:p>
          <a:p>
            <a:r>
              <a:rPr lang="es-ES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Además de estimar la función de densidad de la variable aleatoria y dibujarla sobre el histograma.</a:t>
            </a:r>
          </a:p>
          <a:p>
            <a:endParaRPr lang="es-ES" sz="20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s-ES" sz="20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s-ES" sz="20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s-ES" sz="2000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 </a:t>
            </a:r>
            <a:r>
              <a:rPr lang="es-ES" sz="2000" b="1" i="1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densidad </a:t>
            </a:r>
            <a:r>
              <a:rPr lang="es-ES" sz="2000" b="1" i="1" dirty="0" err="1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kernel</a:t>
            </a:r>
            <a:r>
              <a:rPr lang="es-ES" sz="2000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está basada en una función que se llama </a:t>
            </a:r>
            <a:r>
              <a:rPr lang="es-ES" sz="2000" b="1" i="1" dirty="0" err="1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kernel</a:t>
            </a:r>
            <a:r>
              <a:rPr lang="es-ES" sz="2000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0" indent="0">
              <a:buNone/>
            </a:pPr>
            <a:r>
              <a:rPr lang="es-ES" sz="2000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Por ejemplo: </a:t>
            </a:r>
            <a:r>
              <a:rPr lang="es-ES" sz="2000" b="1" i="1" dirty="0" err="1">
                <a:solidFill>
                  <a:srgbClr val="92D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Kernel</a:t>
            </a:r>
            <a:r>
              <a:rPr lang="es-ES" sz="2000" b="1" i="1" dirty="0">
                <a:solidFill>
                  <a:srgbClr val="92D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Gaussiano, Uniforme, Triangular, </a:t>
            </a:r>
            <a:r>
              <a:rPr lang="es-ES" sz="2000" b="1" i="1" dirty="0" err="1">
                <a:solidFill>
                  <a:srgbClr val="92D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Epanechnikov</a:t>
            </a:r>
            <a:r>
              <a:rPr lang="es-ES" sz="2000" b="1" i="1" dirty="0">
                <a:solidFill>
                  <a:srgbClr val="92D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etc.</a:t>
            </a:r>
            <a:endParaRPr lang="es-ES" sz="2000" i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23359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2423CA5-E2E1-4789-B759-9906C1C940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4660126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660127" y="-3"/>
            <a:ext cx="1056745" cy="6858001"/>
          </a:xfrm>
          <a:prstGeom prst="triangle">
            <a:avLst>
              <a:gd name="adj" fmla="val 100000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B9267C3-E1D6-40B9-A6EC-A4D0BB270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754" y="643467"/>
            <a:ext cx="4203045" cy="1375608"/>
          </a:xfrm>
        </p:spPr>
        <p:txBody>
          <a:bodyPr anchor="ctr">
            <a:normAutofit/>
          </a:bodyPr>
          <a:lstStyle/>
          <a:p>
            <a:r>
              <a:rPr lang="es-ES" sz="36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Para una variable aleatoria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AD3B1DC8-7327-48F3-A9E1-5217AAA77A7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73754" y="2160590"/>
                <a:ext cx="3973943" cy="3440110"/>
              </a:xfrm>
            </p:spPr>
            <p:txBody>
              <a:bodyPr>
                <a:normAutofit/>
              </a:bodyPr>
              <a:lstStyle/>
              <a:p>
                <a:r>
                  <a:rPr lang="es-ES" sz="1800" dirty="0">
                    <a:solidFill>
                      <a:schemeClr val="bg1"/>
                    </a:solidFill>
                  </a:rPr>
                  <a:t>Sea </a:t>
                </a:r>
                <a14:m>
                  <m:oMath xmlns:m="http://schemas.openxmlformats.org/officeDocument/2006/math">
                    <m:r>
                      <a:rPr lang="es-ES" b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𝐱</m:t>
                    </m:r>
                    <m:r>
                      <a:rPr lang="es-ES" sz="1800" b="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s-ES" sz="1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s-ES" sz="1800" b="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1800" b="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s-ES" sz="1800" b="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s-ES" sz="18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s-ES" sz="1800" b="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1800" b="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s-ES" sz="1800" b="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s-ES" sz="1800" dirty="0">
                    <a:solidFill>
                      <a:schemeClr val="bg1"/>
                    </a:solidFill>
                  </a:rPr>
                  <a:t> una variable aleatoria en el espacio univariante.</a:t>
                </a:r>
              </a:p>
              <a:p>
                <a:r>
                  <a:rPr lang="es-ES" dirty="0">
                    <a:solidFill>
                      <a:srgbClr val="FFC000"/>
                    </a:solidFill>
                  </a:rPr>
                  <a:t>Con el gráfico de densidad </a:t>
                </a:r>
                <a:r>
                  <a:rPr lang="es-ES" dirty="0" err="1">
                    <a:solidFill>
                      <a:srgbClr val="FFC000"/>
                    </a:solidFill>
                  </a:rPr>
                  <a:t>kernel</a:t>
                </a:r>
                <a:r>
                  <a:rPr lang="es-ES" dirty="0">
                    <a:solidFill>
                      <a:srgbClr val="FFC000"/>
                    </a:solidFill>
                  </a:rPr>
                  <a:t> podemos ver el histograma y la estimación de la densidad.</a:t>
                </a:r>
              </a:p>
              <a:p>
                <a:endParaRPr lang="es-ES" sz="1800" dirty="0">
                  <a:solidFill>
                    <a:schemeClr val="bg1"/>
                  </a:solidFill>
                </a:endParaRPr>
              </a:p>
              <a:p>
                <a:endParaRPr lang="es-ES" sz="1800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:endParaRPr lang="es-ES" sz="18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AD3B1DC8-7327-48F3-A9E1-5217AAA77A7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3754" y="2160590"/>
                <a:ext cx="3973943" cy="3440110"/>
              </a:xfrm>
              <a:blipFill>
                <a:blip r:embed="rId2"/>
                <a:stretch>
                  <a:fillRect l="-461" t="-1062" r="-1229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55696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pic>
        <p:nvPicPr>
          <p:cNvPr id="7" name="Imagen 6" descr="Imagen que contiene texto&#10;&#10;Descripción generada automáticamente">
            <a:extLst>
              <a:ext uri="{FF2B5EF4-FFF2-40B4-BE49-F238E27FC236}">
                <a16:creationId xmlns:a16="http://schemas.microsoft.com/office/drawing/2014/main" id="{B7D34A20-2411-4518-8140-5EC6370DAE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0553" y="1853838"/>
            <a:ext cx="6205143" cy="4136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2335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2423CA5-E2E1-4789-B759-9906C1C940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4660126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660127" y="-3"/>
            <a:ext cx="1056745" cy="6858001"/>
          </a:xfrm>
          <a:prstGeom prst="triangle">
            <a:avLst>
              <a:gd name="adj" fmla="val 100000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B9267C3-E1D6-40B9-A6EC-A4D0BB270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754" y="643467"/>
            <a:ext cx="4203045" cy="1375608"/>
          </a:xfrm>
        </p:spPr>
        <p:txBody>
          <a:bodyPr anchor="ctr">
            <a:normAutofit/>
          </a:bodyPr>
          <a:lstStyle/>
          <a:p>
            <a:r>
              <a:rPr lang="es-ES" sz="3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Para una variable aleatoria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AD3B1DC8-7327-48F3-A9E1-5217AAA77A7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73754" y="2160590"/>
                <a:ext cx="3973943" cy="3440110"/>
              </a:xfrm>
            </p:spPr>
            <p:txBody>
              <a:bodyPr>
                <a:normAutofit/>
              </a:bodyPr>
              <a:lstStyle/>
              <a:p>
                <a:r>
                  <a:rPr lang="es-ES" sz="1800" dirty="0">
                    <a:solidFill>
                      <a:schemeClr val="bg1"/>
                    </a:solidFill>
                  </a:rPr>
                  <a:t>Sea </a:t>
                </a:r>
                <a14:m>
                  <m:oMath xmlns:m="http://schemas.openxmlformats.org/officeDocument/2006/math">
                    <m:r>
                      <a:rPr lang="es-ES" b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𝐱</m:t>
                    </m:r>
                    <m:r>
                      <a:rPr lang="es-E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s-E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s-E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s-E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s-E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s-E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s-E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s-ES" sz="1800" dirty="0">
                    <a:solidFill>
                      <a:schemeClr val="bg1"/>
                    </a:solidFill>
                  </a:rPr>
                  <a:t> una variable aleatoria en el espacio univariante.</a:t>
                </a:r>
              </a:p>
              <a:p>
                <a:r>
                  <a:rPr lang="es-ES" dirty="0">
                    <a:solidFill>
                      <a:srgbClr val="FFC000"/>
                    </a:solidFill>
                  </a:rPr>
                  <a:t>Con el gráfico de densidad </a:t>
                </a:r>
                <a:r>
                  <a:rPr lang="es-ES" dirty="0" err="1">
                    <a:solidFill>
                      <a:srgbClr val="FFC000"/>
                    </a:solidFill>
                  </a:rPr>
                  <a:t>kernel</a:t>
                </a:r>
                <a:r>
                  <a:rPr lang="es-ES" dirty="0">
                    <a:solidFill>
                      <a:srgbClr val="FFC000"/>
                    </a:solidFill>
                  </a:rPr>
                  <a:t> podemos ver el histograma y la estimación de la densidad.</a:t>
                </a:r>
              </a:p>
              <a:p>
                <a:r>
                  <a:rPr lang="es-ES" dirty="0">
                    <a:solidFill>
                      <a:srgbClr val="92D050"/>
                    </a:solidFill>
                  </a:rPr>
                  <a:t>Y podemos dividir la variable por subgrupo y estimar las densidades de cada uno.</a:t>
                </a:r>
              </a:p>
              <a:p>
                <a:endParaRPr lang="es-ES" sz="1800" dirty="0">
                  <a:solidFill>
                    <a:schemeClr val="bg1"/>
                  </a:solidFill>
                </a:endParaRPr>
              </a:p>
              <a:p>
                <a:endParaRPr lang="es-ES" sz="1800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:endParaRPr lang="es-ES" sz="1800" dirty="0">
                  <a:solidFill>
                    <a:schemeClr val="bg1"/>
                  </a:solidFill>
                </a:endParaRPr>
              </a:p>
              <a:p>
                <a:endParaRPr lang="es-ES" sz="18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AD3B1DC8-7327-48F3-A9E1-5217AAA77A7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3754" y="2160590"/>
                <a:ext cx="3973943" cy="3440110"/>
              </a:xfrm>
              <a:blipFill>
                <a:blip r:embed="rId2"/>
                <a:stretch>
                  <a:fillRect l="-461" t="-1062" r="-1229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55696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pic>
        <p:nvPicPr>
          <p:cNvPr id="5" name="Imagen 4" descr="Imagen que contiene texto&#10;&#10;Descripción generada automáticamente">
            <a:extLst>
              <a:ext uri="{FF2B5EF4-FFF2-40B4-BE49-F238E27FC236}">
                <a16:creationId xmlns:a16="http://schemas.microsoft.com/office/drawing/2014/main" id="{637C101C-3CD0-4117-9701-7CF1D3E52A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0553" y="1841134"/>
            <a:ext cx="5993821" cy="4017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7995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9267C3-E1D6-40B9-A6EC-A4D0BB270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latin typeface="Calibri" panose="020F0502020204030204" pitchFamily="34" charset="0"/>
                <a:cs typeface="Calibri" panose="020F0502020204030204" pitchFamily="34" charset="0"/>
              </a:rPr>
              <a:t>¿Qué forma tiene el estimador de densidad </a:t>
            </a:r>
            <a:r>
              <a:rPr lang="es-ES" dirty="0" err="1">
                <a:latin typeface="Calibri" panose="020F0502020204030204" pitchFamily="34" charset="0"/>
                <a:cs typeface="Calibri" panose="020F0502020204030204" pitchFamily="34" charset="0"/>
              </a:rPr>
              <a:t>kernel</a:t>
            </a:r>
            <a:r>
              <a:rPr lang="es-ES" dirty="0">
                <a:latin typeface="Calibri" panose="020F0502020204030204" pitchFamily="34" charset="0"/>
                <a:cs typeface="Calibri" panose="020F0502020204030204" pitchFamily="34" charset="0"/>
              </a:rPr>
              <a:t>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36A2DA2D-AD6F-4253-8DB1-A84FE46934F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77334" y="2446740"/>
                <a:ext cx="8596668" cy="426792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s-ES" sz="20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La forma general que tiene un estimador </a:t>
                </a:r>
                <a:r>
                  <a:rPr lang="es-ES" sz="2000" dirty="0" err="1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kernel</a:t>
                </a:r>
                <a:r>
                  <a:rPr lang="es-ES" sz="20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de la densidad de una variable aleatoria </a:t>
                </a:r>
                <a14:m>
                  <m:oMath xmlns:m="http://schemas.openxmlformats.org/officeDocument/2006/math">
                    <m:r>
                      <a:rPr lang="es-ES" sz="2000" b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𝐱</m:t>
                    </m:r>
                    <m:r>
                      <a:rPr lang="es-E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s-E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s-E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s-E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s-E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s-E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s-E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s-ES" sz="2000" b="1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es: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s-ES" sz="20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accPr>
                            <m:e>
                              <m:r>
                                <a:rPr lang="es-E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𝑓</m:t>
                              </m:r>
                            </m:e>
                          </m:acc>
                        </m:e>
                        <m:sub>
                          <m:r>
                            <a:rPr lang="es-E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h</m:t>
                          </m:r>
                        </m:sub>
                      </m:sSub>
                      <m:d>
                        <m:dPr>
                          <m:ctrlPr>
                            <a:rPr lang="es-E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s-E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𝑥</m:t>
                          </m:r>
                        </m:e>
                      </m:d>
                      <m:r>
                        <a:rPr lang="es-E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f>
                        <m:fPr>
                          <m:ctrlPr>
                            <a:rPr lang="es-E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r>
                            <a:rPr lang="es-E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s-E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𝑛h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s-E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s-E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𝑖</m:t>
                          </m:r>
                          <m:r>
                            <a:rPr lang="es-E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s-E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𝑛</m:t>
                          </m:r>
                        </m:sup>
                        <m:e>
                          <m:r>
                            <a:rPr lang="es-E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𝐾</m:t>
                          </m:r>
                          <m:d>
                            <m:dPr>
                              <m:ctrlPr>
                                <a:rPr lang="es-E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s-ES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es-ES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  <m:r>
                                    <a:rPr lang="es-ES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s-ES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s-ES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s-ES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h</m:t>
                                  </m:r>
                                </m:den>
                              </m:f>
                            </m:e>
                          </m:d>
                        </m:e>
                      </m:nary>
                    </m:oMath>
                  </m:oMathPara>
                </a14:m>
                <a:endParaRPr lang="es-ES" sz="20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>
                  <a:buNone/>
                </a:pPr>
                <a:endParaRPr lang="es-ES" sz="20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es-ES" sz="20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>
                  <a:buNone/>
                </a:pPr>
                <a:r>
                  <a:rPr lang="es-ES" sz="2000" i="1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Donde </a:t>
                </a:r>
                <a14:m>
                  <m:oMath xmlns:m="http://schemas.openxmlformats.org/officeDocument/2006/math">
                    <m:r>
                      <a:rPr lang="es-E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𝐾</m:t>
                    </m:r>
                    <m:r>
                      <a:rPr lang="es-E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(⋅)</m:t>
                    </m:r>
                    <m:r>
                      <a:rPr lang="es-E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r>
                  <a:rPr lang="es-ES" sz="2000" i="1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es la </a:t>
                </a:r>
                <a:r>
                  <a:rPr lang="es-ES" sz="2000" b="1" i="1" dirty="0">
                    <a:solidFill>
                      <a:srgbClr val="FFC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función </a:t>
                </a:r>
                <a:r>
                  <a:rPr lang="es-ES" sz="2000" b="1" i="1" dirty="0" err="1">
                    <a:solidFill>
                      <a:srgbClr val="FFC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kernel</a:t>
                </a:r>
                <a:r>
                  <a:rPr lang="es-ES" sz="2000" b="1" i="1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  <a:endParaRPr lang="es-ES" sz="2000" i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36A2DA2D-AD6F-4253-8DB1-A84FE46934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7334" y="2446740"/>
                <a:ext cx="8596668" cy="4267920"/>
              </a:xfrm>
              <a:blipFill>
                <a:blip r:embed="rId2"/>
                <a:stretch>
                  <a:fillRect l="-709" t="-714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56390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9267C3-E1D6-40B9-A6EC-A4D0BB270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latin typeface="Calibri" panose="020F0502020204030204" pitchFamily="34" charset="0"/>
                <a:cs typeface="Calibri" panose="020F0502020204030204" pitchFamily="34" charset="0"/>
              </a:rPr>
              <a:t>Funciones </a:t>
            </a:r>
            <a:r>
              <a:rPr lang="es-ES" dirty="0" err="1">
                <a:latin typeface="Calibri" panose="020F0502020204030204" pitchFamily="34" charset="0"/>
                <a:cs typeface="Calibri" panose="020F0502020204030204" pitchFamily="34" charset="0"/>
              </a:rPr>
              <a:t>kernel</a:t>
            </a:r>
            <a:r>
              <a:rPr lang="es-ES" dirty="0">
                <a:latin typeface="Calibri" panose="020F0502020204030204" pitchFamily="34" charset="0"/>
                <a:cs typeface="Calibri" panose="020F0502020204030204" pitchFamily="34" charset="0"/>
              </a:rPr>
              <a:t> más conocidas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36A2DA2D-AD6F-4253-8DB1-A84FE46934F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77334" y="1930400"/>
                <a:ext cx="8596668" cy="426792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s-ES" sz="2000" b="1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Kernel Uniforme:  </a:t>
                </a:r>
                <a14:m>
                  <m:oMath xmlns:m="http://schemas.openxmlformats.org/officeDocument/2006/math">
                    <m:r>
                      <a:rPr lang="es-E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𝐾</m:t>
                    </m:r>
                    <m:r>
                      <a:rPr lang="es-E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s-E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𝑢</m:t>
                    </m:r>
                    <m:r>
                      <a:rPr lang="es-E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)=</m:t>
                    </m:r>
                    <m:f>
                      <m:fPr>
                        <m:ctrlPr>
                          <a:rPr lang="es-E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s-E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>
                          <a:rPr lang="es-E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den>
                    </m:f>
                    <m:r>
                      <a:rPr lang="es-E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𝐼</m:t>
                    </m:r>
                    <m:d>
                      <m:dPr>
                        <m:begChr m:val="{"/>
                        <m:endChr m:val="}"/>
                        <m:ctrlPr>
                          <a:rPr lang="es-E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s-E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s-E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𝑢</m:t>
                            </m:r>
                          </m:e>
                        </m:d>
                        <m:r>
                          <a:rPr lang="es-E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≤1</m:t>
                        </m:r>
                      </m:e>
                    </m:d>
                  </m:oMath>
                </a14:m>
                <a:endParaRPr lang="es-ES" sz="20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>
                  <a:buNone/>
                </a:pPr>
                <a:r>
                  <a:rPr lang="es-ES" sz="2000" b="1" dirty="0" err="1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Kernel</a:t>
                </a:r>
                <a:r>
                  <a:rPr lang="es-ES" sz="2000" b="1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Triangular:  </a:t>
                </a:r>
                <a14:m>
                  <m:oMath xmlns:m="http://schemas.openxmlformats.org/officeDocument/2006/math">
                    <m:r>
                      <a:rPr lang="es-E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𝐾</m:t>
                    </m:r>
                    <m:r>
                      <a:rPr lang="es-E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s-E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𝑢</m:t>
                    </m:r>
                    <m:r>
                      <a:rPr lang="es-E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)=</m:t>
                    </m:r>
                    <m:d>
                      <m:dPr>
                        <m:ctrlPr>
                          <a:rPr lang="es-E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s-E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1−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s-E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s-E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𝑢</m:t>
                            </m:r>
                          </m:e>
                        </m:d>
                      </m:e>
                    </m:d>
                    <m:r>
                      <a:rPr lang="es-E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𝐼</m:t>
                    </m:r>
                    <m:d>
                      <m:dPr>
                        <m:begChr m:val="{"/>
                        <m:endChr m:val="}"/>
                        <m:ctrlPr>
                          <a:rPr lang="es-E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s-E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s-E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𝑢</m:t>
                            </m:r>
                          </m:e>
                        </m:d>
                        <m:r>
                          <a:rPr lang="es-E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≤1</m:t>
                        </m:r>
                      </m:e>
                    </m:d>
                  </m:oMath>
                </a14:m>
                <a:endParaRPr lang="es-ES" sz="20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>
                  <a:buNone/>
                </a:pPr>
                <a:r>
                  <a:rPr lang="es-ES" sz="2000" b="1" dirty="0" err="1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Kernel</a:t>
                </a:r>
                <a:r>
                  <a:rPr lang="es-ES" sz="2000" b="1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s-ES" sz="2000" b="1" dirty="0" err="1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Epaneshnikov</a:t>
                </a:r>
                <a:r>
                  <a:rPr lang="es-ES" sz="2000" b="1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:  </a:t>
                </a:r>
                <a14:m>
                  <m:oMath xmlns:m="http://schemas.openxmlformats.org/officeDocument/2006/math">
                    <m:r>
                      <a:rPr lang="es-E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𝐾</m:t>
                    </m:r>
                    <m:r>
                      <a:rPr lang="es-E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s-E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𝑢</m:t>
                    </m:r>
                    <m:r>
                      <a:rPr lang="es-E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)=</m:t>
                    </m:r>
                    <m:f>
                      <m:fPr>
                        <m:ctrlPr>
                          <a:rPr lang="es-E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s-E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3</m:t>
                        </m:r>
                      </m:num>
                      <m:den>
                        <m:r>
                          <a:rPr lang="es-E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4</m:t>
                        </m:r>
                      </m:den>
                    </m:f>
                    <m:d>
                      <m:dPr>
                        <m:ctrlPr>
                          <a:rPr lang="es-E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s-E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1−</m:t>
                        </m:r>
                        <m:sSup>
                          <m:sSupPr>
                            <m:ctrlPr>
                              <a:rPr lang="es-E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s-E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s-E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s-E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𝐼</m:t>
                    </m:r>
                    <m:d>
                      <m:dPr>
                        <m:begChr m:val="{"/>
                        <m:endChr m:val="}"/>
                        <m:ctrlPr>
                          <a:rPr lang="es-E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s-E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s-E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𝑢</m:t>
                            </m:r>
                          </m:e>
                        </m:d>
                        <m:r>
                          <a:rPr lang="es-E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≤1</m:t>
                        </m:r>
                      </m:e>
                    </m:d>
                  </m:oMath>
                </a14:m>
                <a:endParaRPr lang="es-ES" sz="20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>
                  <a:buNone/>
                </a:pPr>
                <a:r>
                  <a:rPr lang="es-ES" sz="2000" b="1" dirty="0" err="1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Kernel</a:t>
                </a:r>
                <a:r>
                  <a:rPr lang="es-ES" sz="2000" b="1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s-ES" sz="2000" b="1" dirty="0" err="1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Cuártico</a:t>
                </a:r>
                <a:r>
                  <a:rPr lang="es-ES" sz="2000" b="1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(</a:t>
                </a:r>
                <a:r>
                  <a:rPr lang="es-ES" sz="2000" b="1" dirty="0" err="1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Biweight</a:t>
                </a:r>
                <a:r>
                  <a:rPr lang="es-ES" sz="2000" b="1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):  </a:t>
                </a:r>
                <a14:m>
                  <m:oMath xmlns:m="http://schemas.openxmlformats.org/officeDocument/2006/math">
                    <m:r>
                      <a:rPr lang="es-E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𝐾</m:t>
                    </m:r>
                    <m:r>
                      <a:rPr lang="es-E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s-E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𝑢</m:t>
                    </m:r>
                    <m:r>
                      <a:rPr lang="es-E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)=</m:t>
                    </m:r>
                    <m:f>
                      <m:fPr>
                        <m:ctrlPr>
                          <a:rPr lang="es-E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s-E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  <m:r>
                          <a:rPr lang="es-E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5</m:t>
                        </m:r>
                      </m:num>
                      <m:den>
                        <m:r>
                          <a:rPr lang="es-E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16</m:t>
                        </m:r>
                      </m:den>
                    </m:f>
                    <m:d>
                      <m:dPr>
                        <m:ctrlPr>
                          <a:rPr lang="es-E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s-E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1−</m:t>
                        </m:r>
                        <m:sSup>
                          <m:sSupPr>
                            <m:ctrlPr>
                              <a:rPr lang="es-E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s-E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s-E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s-E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𝐼</m:t>
                    </m:r>
                    <m:d>
                      <m:dPr>
                        <m:begChr m:val="{"/>
                        <m:endChr m:val="}"/>
                        <m:ctrlPr>
                          <a:rPr lang="es-E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s-E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s-E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𝑢</m:t>
                            </m:r>
                          </m:e>
                        </m:d>
                        <m:r>
                          <a:rPr lang="es-E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≤1</m:t>
                        </m:r>
                      </m:e>
                    </m:d>
                  </m:oMath>
                </a14:m>
                <a:r>
                  <a:rPr lang="es-ES" sz="20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</a:p>
              <a:p>
                <a:pPr marL="0" indent="0">
                  <a:buNone/>
                </a:pPr>
                <a:r>
                  <a:rPr lang="es-ES" sz="2000" b="1" dirty="0" err="1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Kernel</a:t>
                </a:r>
                <a:r>
                  <a:rPr lang="es-ES" sz="2000" b="1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s-ES" sz="2000" b="1" dirty="0" err="1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Gausiano</a:t>
                </a:r>
                <a:r>
                  <a:rPr lang="es-ES" sz="2000" b="1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:  </a:t>
                </a:r>
                <a14:m>
                  <m:oMath xmlns:m="http://schemas.openxmlformats.org/officeDocument/2006/math">
                    <m:r>
                      <a:rPr lang="es-E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𝐾</m:t>
                    </m:r>
                    <m:r>
                      <a:rPr lang="es-E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s-E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𝑢</m:t>
                    </m:r>
                    <m:r>
                      <a:rPr lang="es-E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)=</m:t>
                    </m:r>
                    <m:f>
                      <m:fPr>
                        <m:ctrlPr>
                          <a:rPr lang="es-E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s-E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s-E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radPr>
                          <m:deg/>
                          <m:e>
                            <m:r>
                              <a:rPr lang="es-E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  <m:r>
                              <a:rPr lang="es-E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𝜋</m:t>
                            </m:r>
                          </m:e>
                        </m:rad>
                      </m:den>
                    </m:f>
                    <m:func>
                      <m:funcPr>
                        <m:ctrlPr>
                          <a:rPr lang="es-E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s-ES" sz="20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s-E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s-E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s-ES" sz="2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s-ES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ES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𝑢</m:t>
                                    </m:r>
                                  </m:e>
                                  <m:sup>
                                    <m:r>
                                      <a:rPr lang="es-ES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s-ES" sz="2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e>
                    </m:func>
                  </m:oMath>
                </a14:m>
                <a:endParaRPr lang="es-ES" sz="20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es-ES" sz="20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>
                  <a:buNone/>
                </a:pPr>
                <a:r>
                  <a:rPr lang="es-ES" sz="2000" i="1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Diferentes </a:t>
                </a:r>
                <a:r>
                  <a:rPr lang="es-ES" sz="2000" b="1" i="1" dirty="0">
                    <a:solidFill>
                      <a:srgbClr val="FFC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funciones </a:t>
                </a:r>
                <a:r>
                  <a:rPr lang="es-ES" sz="2000" b="1" i="1" dirty="0" err="1">
                    <a:solidFill>
                      <a:srgbClr val="FFC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kernel</a:t>
                </a:r>
                <a:r>
                  <a:rPr lang="es-ES" sz="2000" b="1" i="1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generan diferentes formas de densidad estimada.</a:t>
                </a:r>
                <a:endParaRPr lang="es-ES" sz="2000" i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36A2DA2D-AD6F-4253-8DB1-A84FE46934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7334" y="1930400"/>
                <a:ext cx="8596668" cy="4267920"/>
              </a:xfrm>
              <a:blipFill>
                <a:blip r:embed="rId2"/>
                <a:stretch>
                  <a:fillRect l="-709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571791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62423CA5-E2E1-4789-B759-9906C1C940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4660126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77" name="Isosceles Triangle 76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660127" y="-3"/>
            <a:ext cx="1056745" cy="6858001"/>
          </a:xfrm>
          <a:prstGeom prst="triangle">
            <a:avLst>
              <a:gd name="adj" fmla="val 100000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B9267C3-E1D6-40B9-A6EC-A4D0BB270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754" y="643467"/>
            <a:ext cx="4203045" cy="1375608"/>
          </a:xfrm>
        </p:spPr>
        <p:txBody>
          <a:bodyPr anchor="ctr">
            <a:normAutofit/>
          </a:bodyPr>
          <a:lstStyle/>
          <a:p>
            <a:r>
              <a:rPr lang="es-ES" sz="36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¿En qué se diferencian?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36A2DA2D-AD6F-4253-8DB1-A84FE46934F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73754" y="2160590"/>
                <a:ext cx="3973943" cy="344011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s-ES" sz="1800" b="1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Kernel Uniforme:  </a:t>
                </a:r>
                <a14:m>
                  <m:oMath xmlns:m="http://schemas.openxmlformats.org/officeDocument/2006/math">
                    <m:r>
                      <a:rPr lang="es-ES" sz="1800" b="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𝐾</m:t>
                    </m:r>
                    <m:r>
                      <a:rPr lang="es-ES" sz="1800" b="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s-ES" sz="1800" b="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𝑢</m:t>
                    </m:r>
                    <m:r>
                      <a:rPr lang="es-ES" sz="1800" b="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)=</m:t>
                    </m:r>
                    <m:f>
                      <m:fPr>
                        <m:ctrlPr>
                          <a:rPr lang="es-ES" sz="18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s-ES" sz="18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>
                          <a:rPr lang="es-ES" sz="18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den>
                    </m:f>
                    <m:r>
                      <a:rPr lang="es-ES" sz="1800" b="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𝐼</m:t>
                    </m:r>
                    <m:d>
                      <m:dPr>
                        <m:begChr m:val="{"/>
                        <m:endChr m:val="}"/>
                        <m:ctrlPr>
                          <a:rPr lang="es-ES" sz="18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s-ES" sz="1800" b="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s-ES" sz="1800" b="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𝑢</m:t>
                            </m:r>
                          </m:e>
                        </m:d>
                        <m:r>
                          <a:rPr lang="es-ES" sz="18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≤1</m:t>
                        </m:r>
                      </m:e>
                    </m:d>
                  </m:oMath>
                </a14:m>
                <a:endParaRPr lang="es-ES" sz="180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36A2DA2D-AD6F-4253-8DB1-A84FE46934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3754" y="2160590"/>
                <a:ext cx="3973943" cy="3440110"/>
              </a:xfrm>
              <a:blipFill>
                <a:blip r:embed="rId2"/>
                <a:stretch>
                  <a:fillRect l="-1382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2" name="Picture 4" descr="Kernel uniform.svg">
            <a:extLst>
              <a:ext uri="{FF2B5EF4-FFF2-40B4-BE49-F238E27FC236}">
                <a16:creationId xmlns:a16="http://schemas.microsoft.com/office/drawing/2014/main" id="{8D91AED0-028B-4C59-A755-E2F58A223D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6001" y="1351695"/>
            <a:ext cx="5143500" cy="4114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9" name="Isosceles Triangle 78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55696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92387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62423CA5-E2E1-4789-B759-9906C1C940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4660126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77" name="Isosceles Triangle 76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660127" y="-3"/>
            <a:ext cx="1056745" cy="6858001"/>
          </a:xfrm>
          <a:prstGeom prst="triangle">
            <a:avLst>
              <a:gd name="adj" fmla="val 100000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B9267C3-E1D6-40B9-A6EC-A4D0BB270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754" y="643467"/>
            <a:ext cx="4203045" cy="1375608"/>
          </a:xfrm>
        </p:spPr>
        <p:txBody>
          <a:bodyPr anchor="ctr">
            <a:normAutofit/>
          </a:bodyPr>
          <a:lstStyle/>
          <a:p>
            <a:r>
              <a:rPr lang="es-ES" sz="36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¿En qué se diferencian?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36A2DA2D-AD6F-4253-8DB1-A84FE46934F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38612" y="2293145"/>
                <a:ext cx="4906052" cy="344011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s-ES" b="1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Kernel Triangular:  </a:t>
                </a:r>
                <a14:m>
                  <m:oMath xmlns:m="http://schemas.openxmlformats.org/officeDocument/2006/math">
                    <m:r>
                      <a:rPr lang="es-ES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𝐾</m:t>
                    </m:r>
                    <m:r>
                      <a:rPr lang="es-ES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s-ES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𝑢</m:t>
                    </m:r>
                    <m:r>
                      <a:rPr lang="es-ES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)=</m:t>
                    </m:r>
                    <m:d>
                      <m:dPr>
                        <m:ctrlPr>
                          <a:rPr lang="es-E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s-E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1−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s-E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s-E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𝑢</m:t>
                            </m:r>
                          </m:e>
                        </m:d>
                      </m:e>
                    </m:d>
                    <m:r>
                      <a:rPr lang="es-ES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𝐼</m:t>
                    </m:r>
                    <m:d>
                      <m:dPr>
                        <m:begChr m:val="{"/>
                        <m:endChr m:val="}"/>
                        <m:ctrlPr>
                          <a:rPr lang="es-E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s-E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s-E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𝑢</m:t>
                            </m:r>
                          </m:e>
                        </m:d>
                        <m:r>
                          <a:rPr lang="es-E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≤1</m:t>
                        </m:r>
                      </m:e>
                    </m:d>
                  </m:oMath>
                </a14:m>
                <a:endParaRPr lang="es-ES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36A2DA2D-AD6F-4253-8DB1-A84FE46934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38612" y="2293145"/>
                <a:ext cx="4906052" cy="3440110"/>
              </a:xfrm>
              <a:blipFill>
                <a:blip r:embed="rId2"/>
                <a:stretch>
                  <a:fillRect l="-994" t="-887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Isosceles Triangle 78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55696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pic>
        <p:nvPicPr>
          <p:cNvPr id="7170" name="Picture 2" descr="Kernel triangle.svg">
            <a:extLst>
              <a:ext uri="{FF2B5EF4-FFF2-40B4-BE49-F238E27FC236}">
                <a16:creationId xmlns:a16="http://schemas.microsoft.com/office/drawing/2014/main" id="{06F47A16-AEE1-4696-B074-19277B6E47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350567"/>
            <a:ext cx="5143502" cy="4114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65909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62423CA5-E2E1-4789-B759-9906C1C940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4660126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77" name="Isosceles Triangle 76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660127" y="-3"/>
            <a:ext cx="1056745" cy="6858001"/>
          </a:xfrm>
          <a:prstGeom prst="triangle">
            <a:avLst>
              <a:gd name="adj" fmla="val 100000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B9267C3-E1D6-40B9-A6EC-A4D0BB270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754" y="643467"/>
            <a:ext cx="4203045" cy="1375608"/>
          </a:xfrm>
        </p:spPr>
        <p:txBody>
          <a:bodyPr anchor="ctr">
            <a:normAutofit/>
          </a:bodyPr>
          <a:lstStyle/>
          <a:p>
            <a:r>
              <a:rPr lang="es-ES" sz="36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¿En qué se diferencian?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36A2DA2D-AD6F-4253-8DB1-A84FE46934F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38360" y="2293145"/>
                <a:ext cx="6039609" cy="344011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s-ES" b="1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Kernel </a:t>
                </a:r>
                <a:r>
                  <a:rPr lang="es-ES" b="1" dirty="0" err="1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Epaneshnikov</a:t>
                </a:r>
                <a:r>
                  <a:rPr lang="es-ES" b="1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:  </a:t>
                </a:r>
                <a14:m>
                  <m:oMath xmlns:m="http://schemas.openxmlformats.org/officeDocument/2006/math">
                    <m:r>
                      <a:rPr lang="es-ES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𝐾</m:t>
                    </m:r>
                    <m:r>
                      <a:rPr lang="es-ES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s-ES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𝑢</m:t>
                    </m:r>
                    <m:r>
                      <a:rPr lang="es-ES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)=</m:t>
                    </m:r>
                    <m:f>
                      <m:fPr>
                        <m:ctrlPr>
                          <a:rPr lang="es-E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s-E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3</m:t>
                        </m:r>
                      </m:num>
                      <m:den>
                        <m:r>
                          <a:rPr lang="es-E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4</m:t>
                        </m:r>
                      </m:den>
                    </m:f>
                    <m:d>
                      <m:dPr>
                        <m:ctrlPr>
                          <a:rPr lang="es-E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s-E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1−</m:t>
                        </m:r>
                        <m:sSup>
                          <m:sSupPr>
                            <m:ctrlPr>
                              <a:rPr lang="es-E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s-E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s-E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s-ES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𝐼</m:t>
                    </m:r>
                    <m:d>
                      <m:dPr>
                        <m:begChr m:val="{"/>
                        <m:endChr m:val="}"/>
                        <m:ctrlPr>
                          <a:rPr lang="es-E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s-E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s-E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𝑢</m:t>
                            </m:r>
                          </m:e>
                        </m:d>
                        <m:r>
                          <a:rPr lang="es-E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≤1</m:t>
                        </m:r>
                      </m:e>
                    </m:d>
                  </m:oMath>
                </a14:m>
                <a:endParaRPr lang="es-ES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36A2DA2D-AD6F-4253-8DB1-A84FE46934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38360" y="2293145"/>
                <a:ext cx="6039609" cy="3440110"/>
              </a:xfrm>
              <a:blipFill>
                <a:blip r:embed="rId2"/>
                <a:stretch>
                  <a:fillRect l="-807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Isosceles Triangle 78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55696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pic>
        <p:nvPicPr>
          <p:cNvPr id="8196" name="Picture 4" descr="Kernel epanechnikov.svg">
            <a:extLst>
              <a:ext uri="{FF2B5EF4-FFF2-40B4-BE49-F238E27FC236}">
                <a16:creationId xmlns:a16="http://schemas.microsoft.com/office/drawing/2014/main" id="{F7D112BF-0C3D-4BD9-97DD-5CA16814D2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0550" y="1350567"/>
            <a:ext cx="5145206" cy="4091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964208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Faceta">
  <a:themeElements>
    <a:clrScheme name="Faceta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a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a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1150</TotalTime>
  <Words>534</Words>
  <Application>Microsoft Office PowerPoint</Application>
  <PresentationFormat>Panorámica</PresentationFormat>
  <Paragraphs>69</Paragraphs>
  <Slides>16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16</vt:i4>
      </vt:variant>
    </vt:vector>
  </HeadingPairs>
  <TitlesOfParts>
    <vt:vector size="24" baseType="lpstr">
      <vt:lpstr>Arial</vt:lpstr>
      <vt:lpstr>Calibri</vt:lpstr>
      <vt:lpstr>Calibri Light</vt:lpstr>
      <vt:lpstr>Cambria Math</vt:lpstr>
      <vt:lpstr>Trebuchet MS</vt:lpstr>
      <vt:lpstr>Wingdings 3</vt:lpstr>
      <vt:lpstr>Tema de Office</vt:lpstr>
      <vt:lpstr>Faceta</vt:lpstr>
      <vt:lpstr>Densidad kernel</vt:lpstr>
      <vt:lpstr>¿Qué es una densidad kernel?</vt:lpstr>
      <vt:lpstr>Para una variable aleatoria </vt:lpstr>
      <vt:lpstr>Para una variable aleatoria </vt:lpstr>
      <vt:lpstr>¿Qué forma tiene el estimador de densidad kernel?</vt:lpstr>
      <vt:lpstr>Funciones kernel más conocidas</vt:lpstr>
      <vt:lpstr>¿En qué se diferencian?</vt:lpstr>
      <vt:lpstr>¿En qué se diferencian?</vt:lpstr>
      <vt:lpstr>¿En qué se diferencian?</vt:lpstr>
      <vt:lpstr>¿En qué se diferencian?</vt:lpstr>
      <vt:lpstr>¿En qué se diferencian?</vt:lpstr>
      <vt:lpstr>¿Qué es el parámetro h dentro del estimador kernel?</vt:lpstr>
      <vt:lpstr>¿En qué afecta el bandwidth?</vt:lpstr>
      <vt:lpstr>Error cuadrático medio de integración - MISE</vt:lpstr>
      <vt:lpstr>Densidad kernel en 2 dimensiones</vt:lpstr>
      <vt:lpstr>Densidad kernel en 3 dimensiones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Densidad kernel</dc:title>
  <dc:creator>Elisa Cabana</dc:creator>
  <cp:lastModifiedBy>Elisa Cabana</cp:lastModifiedBy>
  <cp:revision>13</cp:revision>
  <dcterms:created xsi:type="dcterms:W3CDTF">2019-11-02T12:19:07Z</dcterms:created>
  <dcterms:modified xsi:type="dcterms:W3CDTF">2019-12-20T17:55:42Z</dcterms:modified>
</cp:coreProperties>
</file>